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91" r:id="rId3"/>
    <p:sldId id="300" r:id="rId4"/>
    <p:sldId id="299" r:id="rId5"/>
    <p:sldId id="298" r:id="rId6"/>
    <p:sldId id="297" r:id="rId7"/>
    <p:sldId id="295" r:id="rId8"/>
    <p:sldId id="268" r:id="rId9"/>
    <p:sldId id="270" r:id="rId10"/>
    <p:sldId id="288" r:id="rId11"/>
    <p:sldId id="269" r:id="rId12"/>
    <p:sldId id="271" r:id="rId13"/>
    <p:sldId id="272" r:id="rId14"/>
    <p:sldId id="257" r:id="rId15"/>
    <p:sldId id="273" r:id="rId16"/>
    <p:sldId id="258" r:id="rId17"/>
    <p:sldId id="274" r:id="rId18"/>
    <p:sldId id="260" r:id="rId19"/>
    <p:sldId id="265" r:id="rId20"/>
    <p:sldId id="266" r:id="rId21"/>
    <p:sldId id="261" r:id="rId22"/>
    <p:sldId id="262" r:id="rId23"/>
    <p:sldId id="263" r:id="rId24"/>
    <p:sldId id="275" r:id="rId25"/>
    <p:sldId id="276" r:id="rId26"/>
    <p:sldId id="277" r:id="rId27"/>
    <p:sldId id="278" r:id="rId28"/>
    <p:sldId id="289" r:id="rId29"/>
    <p:sldId id="279" r:id="rId30"/>
    <p:sldId id="280" r:id="rId31"/>
    <p:sldId id="281" r:id="rId32"/>
    <p:sldId id="282" r:id="rId33"/>
    <p:sldId id="296" r:id="rId34"/>
    <p:sldId id="283" r:id="rId35"/>
    <p:sldId id="284" r:id="rId36"/>
    <p:sldId id="285" r:id="rId37"/>
    <p:sldId id="286" r:id="rId38"/>
    <p:sldId id="287" r:id="rId39"/>
    <p:sldId id="293" r:id="rId40"/>
    <p:sldId id="294" r:id="rId41"/>
    <p:sldId id="290" r:id="rId42"/>
    <p:sldId id="29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AC5"/>
    <a:srgbClr val="C2C2BC"/>
    <a:srgbClr val="C9CAC4"/>
    <a:srgbClr val="EE9DEF"/>
    <a:srgbClr val="FF0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823" autoAdjust="0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9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88AB4-DA75-5148-80AC-ED5385225712}" type="datetimeFigureOut">
              <a:rPr lang="en-US" smtClean="0"/>
              <a:t>6/28/19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7B80-E4D1-4A44-B369-28F42B1AE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B80-E4D1-4A44-B369-28F42B1AE0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4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B80-E4D1-4A44-B369-28F42B1AE0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39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47B80-E4D1-4A44-B369-28F42B1AE0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1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B80-E4D1-4A44-B369-28F42B1AE0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9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77AB88-EFFE-DF4E-A55B-A1AF89042792}"/>
              </a:ext>
            </a:extLst>
          </p:cNvPr>
          <p:cNvSpPr/>
          <p:nvPr/>
        </p:nvSpPr>
        <p:spPr>
          <a:xfrm>
            <a:off x="0" y="5538952"/>
            <a:ext cx="9144000" cy="131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2CA4D-F1F3-6E4E-BDCA-B08B700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" y="0"/>
            <a:ext cx="9143083" cy="6211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834" y="489945"/>
            <a:ext cx="7772400" cy="2116620"/>
          </a:xfrm>
        </p:spPr>
        <p:txBody>
          <a:bodyPr>
            <a:normAutofit/>
          </a:bodyPr>
          <a:lstStyle/>
          <a:p>
            <a:r>
              <a:rPr lang="en-US" sz="7300" dirty="0"/>
              <a:t>MARS</a:t>
            </a:r>
            <a:br>
              <a:rPr lang="en-US" dirty="0"/>
            </a:br>
            <a:r>
              <a:rPr lang="en-US" dirty="0"/>
              <a:t>Through the Dust Storm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601" y="3708400"/>
            <a:ext cx="7526867" cy="2116620"/>
          </a:xfrm>
        </p:spPr>
        <p:txBody>
          <a:bodyPr>
            <a:normAutofit/>
          </a:bodyPr>
          <a:lstStyle/>
          <a:p>
            <a:r>
              <a:rPr lang="en-US" dirty="0"/>
              <a:t>Presented at Sperry Observatory</a:t>
            </a:r>
          </a:p>
          <a:p>
            <a:r>
              <a:rPr lang="en-US" dirty="0"/>
              <a:t>Friday, June 28, 2019</a:t>
            </a:r>
          </a:p>
          <a:p>
            <a:r>
              <a:rPr lang="en-US" dirty="0" err="1"/>
              <a:t>Clif</a:t>
            </a:r>
            <a:r>
              <a:rPr lang="en-US" dirty="0"/>
              <a:t> Ashcraft</a:t>
            </a:r>
          </a:p>
        </p:txBody>
      </p:sp>
    </p:spTree>
    <p:extLst>
      <p:ext uri="{BB962C8B-B14F-4D97-AF65-F5344CB8AC3E}">
        <p14:creationId xmlns:p14="http://schemas.microsoft.com/office/powerpoint/2010/main" val="35590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E846-A1E2-7C47-BFB4-01BB75C0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This was in stark contrast to the clear views of the surface in the last opposition in 2016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701D6-368E-6043-A32F-6EE191916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1600200"/>
            <a:ext cx="6749009" cy="4525963"/>
          </a:xfrm>
        </p:spPr>
      </p:pic>
    </p:spTree>
    <p:extLst>
      <p:ext uri="{BB962C8B-B14F-4D97-AF65-F5344CB8AC3E}">
        <p14:creationId xmlns:p14="http://schemas.microsoft.com/office/powerpoint/2010/main" val="2421931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DDE90-1F4A-9848-A0B5-7138E8D3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690577"/>
          </a:xfrm>
        </p:spPr>
        <p:txBody>
          <a:bodyPr>
            <a:noAutofit/>
          </a:bodyPr>
          <a:lstStyle/>
          <a:p>
            <a:r>
              <a:rPr lang="en-US" sz="2800" dirty="0"/>
              <a:t>The disappointment continued through June 29, by that time the global dust storm of 2018 was in full swing and Mars was nearly featureless in visible light.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026" name="Picture 2" descr="https://image.jimcdn.com/app/cms/image/transf/dimension=607x10000:format=jpg/path/s07f04f9a570d6498/image/ie56cfb34f64606ad/version/1532208609/image.jpg">
            <a:extLst>
              <a:ext uri="{FF2B5EF4-FFF2-40B4-BE49-F238E27FC236}">
                <a16:creationId xmlns:a16="http://schemas.microsoft.com/office/drawing/2014/main" id="{8283AC8D-0B30-5E45-8AE6-F4EF7796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78" y="2147776"/>
            <a:ext cx="77089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B36704-AD90-4A40-98D9-54DA601F00F6}"/>
              </a:ext>
            </a:extLst>
          </p:cNvPr>
          <p:cNvSpPr/>
          <p:nvPr/>
        </p:nvSpPr>
        <p:spPr>
          <a:xfrm>
            <a:off x="2291508" y="4946573"/>
            <a:ext cx="793215" cy="121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9A4DB9-CCCB-7440-823D-A30534FAEE75}"/>
              </a:ext>
            </a:extLst>
          </p:cNvPr>
          <p:cNvSpPr/>
          <p:nvPr/>
        </p:nvSpPr>
        <p:spPr>
          <a:xfrm>
            <a:off x="1630496" y="3429000"/>
            <a:ext cx="143219" cy="1154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6885-5641-574D-8686-D2E9542E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An animated GIF obtained the next day shows tantalizing glimpses of the South Polar Cap and vague indications of low albedo surface features.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FCA866-33B3-7247-86EC-8F83A1F95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2277748"/>
            <a:ext cx="3098800" cy="3149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6183E-4296-274A-BE46-D21A43AC1887}"/>
              </a:ext>
            </a:extLst>
          </p:cNvPr>
          <p:cNvSpPr txBox="1"/>
          <p:nvPr/>
        </p:nvSpPr>
        <p:spPr>
          <a:xfrm>
            <a:off x="2817624" y="5483465"/>
            <a:ext cx="348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30, images for animation taken with ASI224MC, 2x Barlow, atmospheric dispersion compensator and C14</a:t>
            </a:r>
          </a:p>
        </p:txBody>
      </p:sp>
    </p:spTree>
    <p:extLst>
      <p:ext uri="{BB962C8B-B14F-4D97-AF65-F5344CB8AC3E}">
        <p14:creationId xmlns:p14="http://schemas.microsoft.com/office/powerpoint/2010/main" val="197894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7B66ED-70FF-BC4C-B9FB-198402847121}"/>
              </a:ext>
            </a:extLst>
          </p:cNvPr>
          <p:cNvSpPr/>
          <p:nvPr/>
        </p:nvSpPr>
        <p:spPr>
          <a:xfrm>
            <a:off x="0" y="-284100"/>
            <a:ext cx="9144000" cy="714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215C1-D6FA-0E43-A47B-DFA4ECC2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00" y="0"/>
            <a:ext cx="6957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29BA94-0956-264D-9BE6-79D7C2CC3B80}"/>
              </a:ext>
            </a:extLst>
          </p:cNvPr>
          <p:cNvSpPr txBox="1"/>
          <p:nvPr/>
        </p:nvSpPr>
        <p:spPr>
          <a:xfrm>
            <a:off x="199696" y="220717"/>
            <a:ext cx="2617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very disappointing</a:t>
            </a:r>
          </a:p>
          <a:p>
            <a:r>
              <a:rPr lang="en-US" dirty="0"/>
              <a:t>situation can be</a:t>
            </a:r>
          </a:p>
          <a:p>
            <a:r>
              <a:rPr lang="en-US" dirty="0"/>
              <a:t>understood by a</a:t>
            </a:r>
          </a:p>
          <a:p>
            <a:r>
              <a:rPr lang="en-US" dirty="0"/>
              <a:t>consideration</a:t>
            </a:r>
          </a:p>
          <a:p>
            <a:r>
              <a:rPr lang="en-US" dirty="0"/>
              <a:t>of the orbits of </a:t>
            </a:r>
          </a:p>
          <a:p>
            <a:r>
              <a:rPr lang="en-US" dirty="0"/>
              <a:t>the Earth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Mars: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AFB7C-3637-7940-A79B-1AAD9BABB6AD}"/>
              </a:ext>
            </a:extLst>
          </p:cNvPr>
          <p:cNvSpPr txBox="1"/>
          <p:nvPr/>
        </p:nvSpPr>
        <p:spPr>
          <a:xfrm>
            <a:off x="3258207" y="4288221"/>
            <a:ext cx="1313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92D050"/>
                </a:solidFill>
              </a:rPr>
              <a:t>Nearly circular, but furthest from sun about here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E5CEC6-9ECB-8547-8ABA-215A140A8DAF}"/>
              </a:ext>
            </a:extLst>
          </p:cNvPr>
          <p:cNvCxnSpPr/>
          <p:nvPr/>
        </p:nvCxnSpPr>
        <p:spPr>
          <a:xfrm flipH="1">
            <a:off x="3762703" y="5087007"/>
            <a:ext cx="231228" cy="588579"/>
          </a:xfrm>
          <a:prstGeom prst="straightConnector1">
            <a:avLst/>
          </a:prstGeom>
          <a:ln w="28575">
            <a:solidFill>
              <a:srgbClr val="92D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06CDEAA-2653-8D42-875F-B54E394041C7}"/>
              </a:ext>
            </a:extLst>
          </p:cNvPr>
          <p:cNvSpPr txBox="1"/>
          <p:nvPr/>
        </p:nvSpPr>
        <p:spPr>
          <a:xfrm>
            <a:off x="199696" y="6289799"/>
            <a:ext cx="305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Quite elliptical and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closest to the sun bout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1B939A-5708-1A4F-8E5E-39C37C9C6E73}"/>
              </a:ext>
            </a:extLst>
          </p:cNvPr>
          <p:cNvCxnSpPr>
            <a:cxnSpLocks/>
          </p:cNvCxnSpPr>
          <p:nvPr/>
        </p:nvCxnSpPr>
        <p:spPr>
          <a:xfrm flipV="1">
            <a:off x="2385848" y="6510518"/>
            <a:ext cx="914398" cy="1267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32FC48-1BF9-4F4E-A620-2B21253C7B9B}"/>
              </a:ext>
            </a:extLst>
          </p:cNvPr>
          <p:cNvSpPr txBox="1"/>
          <p:nvPr/>
        </p:nvSpPr>
        <p:spPr>
          <a:xfrm>
            <a:off x="6799706" y="5549628"/>
            <a:ext cx="2186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So, the Earth</a:t>
            </a:r>
          </a:p>
          <a:p>
            <a:pPr algn="r"/>
            <a:r>
              <a:rPr lang="en-US" dirty="0"/>
              <a:t>Is closest to Mars</a:t>
            </a:r>
          </a:p>
          <a:p>
            <a:pPr algn="r"/>
            <a:r>
              <a:rPr lang="en-US" dirty="0"/>
              <a:t>When Mars is closest </a:t>
            </a:r>
          </a:p>
          <a:p>
            <a:pPr algn="r"/>
            <a:r>
              <a:rPr lang="en-US" dirty="0"/>
              <a:t>To the Sun.</a:t>
            </a:r>
          </a:p>
        </p:txBody>
      </p:sp>
    </p:spTree>
    <p:extLst>
      <p:ext uri="{BB962C8B-B14F-4D97-AF65-F5344CB8AC3E}">
        <p14:creationId xmlns:p14="http://schemas.microsoft.com/office/powerpoint/2010/main" val="6330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95"/>
            <a:ext cx="8229600" cy="712381"/>
          </a:xfrm>
        </p:spPr>
        <p:txBody>
          <a:bodyPr>
            <a:noAutofit/>
          </a:bodyPr>
          <a:lstStyle/>
          <a:p>
            <a:r>
              <a:rPr lang="en-US" sz="3200" dirty="0"/>
              <a:t>How does this lead to </a:t>
            </a:r>
            <a:r>
              <a:rPr lang="en-US" sz="3200" dirty="0" err="1"/>
              <a:t>disapointment</a:t>
            </a:r>
            <a:r>
              <a:rPr lang="en-US" sz="3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9321"/>
            <a:ext cx="8229600" cy="5922335"/>
          </a:xfrm>
        </p:spPr>
        <p:txBody>
          <a:bodyPr>
            <a:noAutofit/>
          </a:bodyPr>
          <a:lstStyle/>
          <a:p>
            <a:r>
              <a:rPr lang="en-US" sz="2000" dirty="0"/>
              <a:t>When Mars is at it’s closest, and the possibilities for viewing and imaging Mars ought to be the best, you are most likely to encounter a dust storm for these reasons: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It is summertime in the Southern Hemisphere on Mars which is tilted towards Earth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Surface temperatures can easily get over the triple point of water of 0.01°C/4.58 mm,           and in fact can get over 70°F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Under these conditions, ice crystals in the soil can vaporize directly to water vapor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Thermal plumes of humid air rise and condense at cooler altitudes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Condensation releases heat energy, driving storm winds, just like on earth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Dust devils and storm winds fill the atmosphere with dust and friction creates static charge and lightning strikes.</a:t>
            </a:r>
          </a:p>
          <a:p>
            <a:r>
              <a:rPr lang="en-US" sz="2000" dirty="0"/>
              <a:t>Entire planet may be obscured</a:t>
            </a:r>
          </a:p>
          <a:p>
            <a:r>
              <a:rPr lang="en-US" sz="2000" dirty="0"/>
              <a:t>No surface features are visible</a:t>
            </a:r>
          </a:p>
          <a:p>
            <a:r>
              <a:rPr lang="en-US" sz="2000" dirty="0"/>
              <a:t>Amateur astronomers are disappointed</a:t>
            </a:r>
          </a:p>
          <a:p>
            <a:r>
              <a:rPr lang="en-US" sz="2000" dirty="0"/>
              <a:t>Matt Damon gets left behind</a:t>
            </a:r>
          </a:p>
        </p:txBody>
      </p:sp>
    </p:spTree>
    <p:extLst>
      <p:ext uri="{BB962C8B-B14F-4D97-AF65-F5344CB8AC3E}">
        <p14:creationId xmlns:p14="http://schemas.microsoft.com/office/powerpoint/2010/main" val="20878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BCD28-B231-3443-A315-D09262519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5753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BEC41-9948-8241-A807-1A786916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181"/>
            <a:ext cx="8229600" cy="1095154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It doesn’t always happen:</a:t>
            </a:r>
            <a:br>
              <a:rPr lang="en-US" sz="2800" dirty="0"/>
            </a:br>
            <a:r>
              <a:rPr lang="en-US" sz="2800" dirty="0"/>
              <a:t>              In 2003 we got lucky, no global dust storm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B38A9-14B2-054F-8B6E-3102E5A94E69}"/>
              </a:ext>
            </a:extLst>
          </p:cNvPr>
          <p:cNvSpPr txBox="1"/>
          <p:nvPr/>
        </p:nvSpPr>
        <p:spPr>
          <a:xfrm>
            <a:off x="1455686" y="3244334"/>
            <a:ext cx="622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taken with Philips </a:t>
            </a:r>
            <a:r>
              <a:rPr lang="en-US" dirty="0" err="1"/>
              <a:t>ToUcam</a:t>
            </a:r>
            <a:r>
              <a:rPr lang="en-US" dirty="0"/>
              <a:t> on 10”, f/6 Newtonian, f/46.5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870F53-7A27-FC4C-B8D8-F9E95D675B80}"/>
              </a:ext>
            </a:extLst>
          </p:cNvPr>
          <p:cNvSpPr/>
          <p:nvPr/>
        </p:nvSpPr>
        <p:spPr>
          <a:xfrm>
            <a:off x="252248" y="1350335"/>
            <a:ext cx="8692055" cy="1750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944"/>
            <a:ext cx="8229600" cy="66686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286" y="861848"/>
            <a:ext cx="8229600" cy="5209342"/>
          </a:xfrm>
        </p:spPr>
        <p:txBody>
          <a:bodyPr>
            <a:noAutofit/>
          </a:bodyPr>
          <a:lstStyle/>
          <a:p>
            <a:r>
              <a:rPr lang="en-US" sz="2000" dirty="0"/>
              <a:t>Short wavelengths are more strongly scattered by dust particles</a:t>
            </a:r>
          </a:p>
          <a:p>
            <a:r>
              <a:rPr lang="en-US" sz="2000" dirty="0"/>
              <a:t>So, maybe use a long pass filter to cut off short wavelengths?</a:t>
            </a:r>
          </a:p>
          <a:p>
            <a:r>
              <a:rPr lang="en-US" sz="2000" dirty="0"/>
              <a:t>Yellow or orange filters help visual observing if the dust is not too dense</a:t>
            </a:r>
          </a:p>
          <a:p>
            <a:r>
              <a:rPr lang="en-US" sz="2000" dirty="0"/>
              <a:t>Deep red filters might help with CMOS cameras, but not for visual observation, just too dark.</a:t>
            </a:r>
          </a:p>
          <a:p>
            <a:r>
              <a:rPr lang="en-US" sz="2000" dirty="0"/>
              <a:t>Here is an image I got on </a:t>
            </a:r>
            <a:br>
              <a:rPr lang="en-US" sz="2000" dirty="0"/>
            </a:br>
            <a:r>
              <a:rPr lang="en-US" sz="2000" dirty="0"/>
              <a:t>July 20 with a #25 deep </a:t>
            </a:r>
            <a:br>
              <a:rPr lang="en-US" sz="2000" dirty="0"/>
            </a:br>
            <a:r>
              <a:rPr lang="en-US" sz="2000" dirty="0"/>
              <a:t>red Wratten filter on my </a:t>
            </a:r>
            <a:br>
              <a:rPr lang="en-US" sz="2000" dirty="0"/>
            </a:br>
            <a:r>
              <a:rPr lang="en-US" sz="2000" dirty="0"/>
              <a:t>ASI290MM camera, </a:t>
            </a:r>
            <a:br>
              <a:rPr lang="en-US" sz="2000" dirty="0"/>
            </a:br>
            <a:r>
              <a:rPr lang="en-US" sz="2000" dirty="0"/>
              <a:t>2x Barlow and the </a:t>
            </a:r>
            <a:br>
              <a:rPr lang="en-US" sz="2000" dirty="0"/>
            </a:br>
            <a:r>
              <a:rPr lang="en-US" sz="2000" dirty="0"/>
              <a:t>CPC1100EdgeHD.</a:t>
            </a:r>
          </a:p>
        </p:txBody>
      </p:sp>
      <p:pic>
        <p:nvPicPr>
          <p:cNvPr id="2050" name="Picture 2" descr="https://image.jimcdn.com/app/cms/image/transf/none/path/s07f04f9a570d6498/image/ia873e00aded69d1d/version/1532198999/image.jpg">
            <a:extLst>
              <a:ext uri="{FF2B5EF4-FFF2-40B4-BE49-F238E27FC236}">
                <a16:creationId xmlns:a16="http://schemas.microsoft.com/office/drawing/2014/main" id="{C0ED4BCB-B505-5842-B187-EB34F784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95" y="2923399"/>
            <a:ext cx="4805916" cy="35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0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7D8D-3DEE-FF4F-BF4D-CC94862CC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591"/>
            <a:ext cx="8229600" cy="8080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How about Infrared?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CDD0F-8FF1-AE41-8525-CAF140FD6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91" y="826265"/>
            <a:ext cx="8420986" cy="2181340"/>
          </a:xfrm>
        </p:spPr>
        <p:txBody>
          <a:bodyPr>
            <a:noAutofit/>
          </a:bodyPr>
          <a:lstStyle/>
          <a:p>
            <a:r>
              <a:rPr lang="en-US" sz="2400" dirty="0"/>
              <a:t>I ordered a ZWO 850 nm cutoff long pass filter from Highpoint.</a:t>
            </a:r>
          </a:p>
          <a:p>
            <a:r>
              <a:rPr lang="en-US" sz="2400" dirty="0"/>
              <a:t>Combined with a silicon detector, this filter should give a bandpass of about 800 – 1000 nm in the NIR.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0B281-A6E9-A640-B1D7-A3718C85C60E}"/>
              </a:ext>
            </a:extLst>
          </p:cNvPr>
          <p:cNvSpPr txBox="1"/>
          <p:nvPr/>
        </p:nvSpPr>
        <p:spPr>
          <a:xfrm>
            <a:off x="370473" y="3145897"/>
            <a:ext cx="46422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filter arrived just in time to take it to </a:t>
            </a:r>
            <a:r>
              <a:rPr lang="en-US" sz="2800" dirty="0" err="1"/>
              <a:t>Stellafane</a:t>
            </a:r>
            <a:r>
              <a:rPr lang="en-U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Tom </a:t>
            </a:r>
            <a:r>
              <a:rPr lang="en-US" sz="2800" dirty="0" err="1"/>
              <a:t>Spirock</a:t>
            </a:r>
            <a:r>
              <a:rPr lang="en-US" sz="2800" dirty="0"/>
              <a:t>, Mark Sproul and I tried it at MacGregor with the 13” </a:t>
            </a:r>
            <a:r>
              <a:rPr lang="en-US" sz="2800" dirty="0" err="1"/>
              <a:t>Schupmann</a:t>
            </a:r>
            <a:r>
              <a:rPr lang="en-US" sz="2800" dirty="0"/>
              <a:t> on Sunday evening, August 5.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Results were impressive</a:t>
            </a:r>
            <a:r>
              <a:rPr lang="mr-IN" sz="2800" dirty="0"/>
              <a:t>…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865AD-411E-5A4D-AA46-ABDD165F4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75" y="3145897"/>
            <a:ext cx="39624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-08-06-0446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0"/>
            <a:ext cx="4416778" cy="4416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883" y="3889930"/>
            <a:ext cx="112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 = 50.2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452" y="4964818"/>
            <a:ext cx="340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RGB Image taken with Tom’s ASI120MC and a 9” stop on the big </a:t>
            </a:r>
            <a:r>
              <a:rPr lang="en-US" dirty="0" err="1"/>
              <a:t>Schupmann</a:t>
            </a:r>
            <a:r>
              <a:rPr lang="en-US" dirty="0"/>
              <a:t>, </a:t>
            </a:r>
            <a:r>
              <a:rPr lang="en-US" dirty="0" err="1"/>
              <a:t>efr</a:t>
            </a:r>
            <a:r>
              <a:rPr lang="en-US" dirty="0"/>
              <a:t> = 14.4</a:t>
            </a:r>
          </a:p>
          <a:p>
            <a:pPr algn="ctr"/>
            <a:r>
              <a:rPr lang="en-US" dirty="0"/>
              <a:t>Contrast pushed to the Max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7504" y="4983063"/>
            <a:ext cx="352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Image taken with my ASI290MM</a:t>
            </a:r>
          </a:p>
          <a:p>
            <a:pPr algn="ctr"/>
            <a:r>
              <a:rPr lang="en-US" dirty="0"/>
              <a:t>fitted with the 850 nm long pass filter, same 9” stop on the </a:t>
            </a:r>
            <a:r>
              <a:rPr lang="en-US" dirty="0" err="1"/>
              <a:t>Schupmann</a:t>
            </a:r>
            <a:r>
              <a:rPr lang="en-US" dirty="0"/>
              <a:t>, </a:t>
            </a:r>
            <a:r>
              <a:rPr lang="en-US" dirty="0" err="1"/>
              <a:t>efr</a:t>
            </a:r>
            <a:r>
              <a:rPr lang="en-US" dirty="0"/>
              <a:t> = 14.4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1BC46-726F-DD45-9AD2-F7754344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866" y="111314"/>
            <a:ext cx="4445251" cy="4305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0080" y="3881793"/>
            <a:ext cx="11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 = 32.6</a:t>
            </a:r>
          </a:p>
        </p:txBody>
      </p:sp>
    </p:spTree>
    <p:extLst>
      <p:ext uri="{BB962C8B-B14F-4D97-AF65-F5344CB8AC3E}">
        <p14:creationId xmlns:p14="http://schemas.microsoft.com/office/powerpoint/2010/main" val="295378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4277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rs with grid CM 42p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25" y="776113"/>
            <a:ext cx="5374922" cy="5670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048" y="300947"/>
            <a:ext cx="530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Latitude/Longitude grid added using </a:t>
            </a:r>
            <a:r>
              <a:rPr lang="en-US" dirty="0" err="1"/>
              <a:t>WinJUPOS</a:t>
            </a:r>
            <a:r>
              <a:rPr lang="en-US" dirty="0"/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2111" y="6389916"/>
            <a:ext cx="5799667" cy="24230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rs 2018-08-06-0333_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4" y="564444"/>
            <a:ext cx="5630331" cy="56303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047" y="143227"/>
            <a:ext cx="5306709" cy="73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48381" y="5895623"/>
            <a:ext cx="3290710" cy="73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A68CA-7BD3-B544-A2AC-913EFF646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28" y="18935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10 inch Newtonian</a:t>
            </a:r>
          </a:p>
          <a:p>
            <a:r>
              <a:rPr lang="en-US" sz="2000" dirty="0"/>
              <a:t>7.25-inch </a:t>
            </a:r>
            <a:r>
              <a:rPr lang="en-US" sz="2000" dirty="0" err="1"/>
              <a:t>Schupmann</a:t>
            </a:r>
            <a:endParaRPr lang="en-US" sz="2000" dirty="0"/>
          </a:p>
          <a:p>
            <a:r>
              <a:rPr lang="en-US" sz="2000" dirty="0"/>
              <a:t>C1100EdgeHD</a:t>
            </a:r>
          </a:p>
          <a:p>
            <a:r>
              <a:rPr lang="en-US" sz="2000" dirty="0"/>
              <a:t>14-inch Schmidt Cassegrain</a:t>
            </a:r>
          </a:p>
          <a:p>
            <a:r>
              <a:rPr lang="en-US" sz="2000" dirty="0"/>
              <a:t>13-inch </a:t>
            </a:r>
            <a:r>
              <a:rPr lang="en-US" sz="2000" dirty="0" err="1"/>
              <a:t>Schupmann</a:t>
            </a:r>
            <a:r>
              <a:rPr lang="en-US" sz="2000" dirty="0"/>
              <a:t> at MacGregor Observatory at </a:t>
            </a:r>
            <a:r>
              <a:rPr lang="en-US" sz="2000" dirty="0" err="1"/>
              <a:t>Stellafane</a:t>
            </a:r>
            <a:r>
              <a:rPr lang="en-US" sz="2000" dirty="0"/>
              <a:t>, Vermont</a:t>
            </a:r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F6773-1ADA-704A-AADF-4280242A49E6}"/>
              </a:ext>
            </a:extLst>
          </p:cNvPr>
          <p:cNvSpPr/>
          <p:nvPr/>
        </p:nvSpPr>
        <p:spPr>
          <a:xfrm>
            <a:off x="-231228" y="1576552"/>
            <a:ext cx="9553903" cy="5263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B7F51-A44C-5D44-AC05-5942784E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224"/>
            <a:ext cx="8229600" cy="692094"/>
          </a:xfrm>
        </p:spPr>
        <p:txBody>
          <a:bodyPr>
            <a:normAutofit/>
          </a:bodyPr>
          <a:lstStyle/>
          <a:p>
            <a:r>
              <a:rPr lang="en-US" sz="3200" dirty="0"/>
              <a:t>Telescopes used for Mars Imaging in this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41910-AA41-7342-998E-89D513DF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61" y="780033"/>
            <a:ext cx="6861284" cy="60195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6D4C659-8ABA-964E-94AE-1CDF70A8C7DE}"/>
              </a:ext>
            </a:extLst>
          </p:cNvPr>
          <p:cNvSpPr txBox="1">
            <a:spLocks/>
          </p:cNvSpPr>
          <p:nvPr/>
        </p:nvSpPr>
        <p:spPr>
          <a:xfrm>
            <a:off x="3434255" y="283209"/>
            <a:ext cx="2275490" cy="3136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dirty="0">
                <a:solidFill>
                  <a:srgbClr val="EE9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10” f/18 Newtonian</a:t>
            </a:r>
          </a:p>
        </p:txBody>
      </p:sp>
    </p:spTree>
    <p:extLst>
      <p:ext uri="{BB962C8B-B14F-4D97-AF65-F5344CB8AC3E}">
        <p14:creationId xmlns:p14="http://schemas.microsoft.com/office/powerpoint/2010/main" val="37716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10" y="-56445"/>
            <a:ext cx="9146810" cy="697088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fra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0" y="919180"/>
            <a:ext cx="9143757" cy="4880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6379D-6F37-D24C-825A-C90FFB8AE7AA}"/>
              </a:ext>
            </a:extLst>
          </p:cNvPr>
          <p:cNvSpPr txBox="1"/>
          <p:nvPr/>
        </p:nvSpPr>
        <p:spPr>
          <a:xfrm>
            <a:off x="627961" y="169758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And a good Mars Map:</a:t>
            </a:r>
          </a:p>
        </p:txBody>
      </p:sp>
    </p:spTree>
    <p:extLst>
      <p:ext uri="{BB962C8B-B14F-4D97-AF65-F5344CB8AC3E}">
        <p14:creationId xmlns:p14="http://schemas.microsoft.com/office/powerpoint/2010/main" val="1722034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Mars 2018-08-06-0333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7" y="927165"/>
            <a:ext cx="5260656" cy="5260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3926" y="725605"/>
            <a:ext cx="1056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South</a:t>
            </a:r>
          </a:p>
          <a:p>
            <a:pPr algn="ctr"/>
            <a:r>
              <a:rPr lang="en-US" dirty="0"/>
              <a:t>Polar cap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6656" y="1148878"/>
            <a:ext cx="140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Argyre</a:t>
            </a:r>
            <a:endParaRPr lang="en-US" dirty="0"/>
          </a:p>
          <a:p>
            <a:r>
              <a:rPr lang="en-US" dirty="0"/>
              <a:t>Impact basin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38618" y="1556709"/>
            <a:ext cx="1028038" cy="6241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08567" y="5784031"/>
            <a:ext cx="1056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North</a:t>
            </a:r>
          </a:p>
          <a:p>
            <a:pPr algn="ctr"/>
            <a:r>
              <a:rPr lang="en-US" dirty="0"/>
              <a:t>Polar cap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455333" y="3759201"/>
            <a:ext cx="1405467" cy="1422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49217" y="3759201"/>
            <a:ext cx="1454383" cy="897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4964" y="5208312"/>
            <a:ext cx="1330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Margaritifer</a:t>
            </a:r>
            <a:endParaRPr lang="en-US" dirty="0"/>
          </a:p>
          <a:p>
            <a:pPr algn="ctr"/>
            <a:r>
              <a:rPr lang="en-US" dirty="0"/>
              <a:t>Sinus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597" y="4214970"/>
            <a:ext cx="1493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Sinus</a:t>
            </a:r>
          </a:p>
          <a:p>
            <a:pPr algn="ctr"/>
            <a:r>
              <a:rPr lang="en-US" dirty="0" err="1"/>
              <a:t>Meridiani</a:t>
            </a:r>
            <a:endParaRPr lang="en-US" dirty="0"/>
          </a:p>
          <a:p>
            <a:pPr algn="ctr"/>
            <a:r>
              <a:rPr lang="en-US" dirty="0"/>
              <a:t>(Opportunity)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555067" y="4927600"/>
            <a:ext cx="1625600" cy="8564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84585" y="5479240"/>
            <a:ext cx="1140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Mare</a:t>
            </a:r>
          </a:p>
          <a:p>
            <a:pPr algn="ctr"/>
            <a:r>
              <a:rPr lang="en-US" dirty="0" err="1"/>
              <a:t>Acidalium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674964" y="3452519"/>
            <a:ext cx="1194295" cy="1411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19189" y="3247937"/>
            <a:ext cx="989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Sinus</a:t>
            </a:r>
          </a:p>
          <a:p>
            <a:pPr algn="ctr"/>
            <a:r>
              <a:rPr lang="en-US" dirty="0" err="1"/>
              <a:t>Sabaeus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627503" y="2570102"/>
            <a:ext cx="1608667" cy="8654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84129" y="2233806"/>
            <a:ext cx="1079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Valis</a:t>
            </a:r>
            <a:endParaRPr lang="en-US" dirty="0"/>
          </a:p>
          <a:p>
            <a:pPr algn="ctr"/>
            <a:r>
              <a:rPr lang="en-US" dirty="0" err="1"/>
              <a:t>Marineris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226741" y="4468519"/>
            <a:ext cx="817185" cy="1175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74571" y="5644444"/>
            <a:ext cx="933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Niliacus</a:t>
            </a:r>
            <a:endParaRPr lang="en-US" dirty="0"/>
          </a:p>
          <a:p>
            <a:pPr algn="ctr"/>
            <a:r>
              <a:rPr lang="en-US" dirty="0"/>
              <a:t>Lacus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075005" y="2058569"/>
            <a:ext cx="893704" cy="5096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29778" y="1795209"/>
            <a:ext cx="12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Solis Lacus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005339" y="1599259"/>
            <a:ext cx="1416142" cy="248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34705" y="1246065"/>
            <a:ext cx="1015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Mare</a:t>
            </a:r>
          </a:p>
          <a:p>
            <a:pPr algn="ctr"/>
            <a:r>
              <a:rPr lang="en-US" dirty="0" err="1"/>
              <a:t>Australis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49217" y="2233806"/>
            <a:ext cx="2472264" cy="7972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6775" y="1889522"/>
            <a:ext cx="186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Storm activity in</a:t>
            </a:r>
          </a:p>
          <a:p>
            <a:pPr algn="ctr"/>
            <a:r>
              <a:rPr lang="en-US" dirty="0"/>
              <a:t>Mare </a:t>
            </a:r>
            <a:r>
              <a:rPr lang="en-US" dirty="0" err="1"/>
              <a:t>Erythraeum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3B88DD-A6E1-1543-843C-0C3A195F7E93}"/>
              </a:ext>
            </a:extLst>
          </p:cNvPr>
          <p:cNvSpPr txBox="1"/>
          <p:nvPr/>
        </p:nvSpPr>
        <p:spPr>
          <a:xfrm>
            <a:off x="98316" y="209326"/>
            <a:ext cx="7712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can identify a bunch of known surface features:</a:t>
            </a:r>
          </a:p>
        </p:txBody>
      </p:sp>
    </p:spTree>
    <p:extLst>
      <p:ext uri="{BB962C8B-B14F-4D97-AF65-F5344CB8AC3E}">
        <p14:creationId xmlns:p14="http://schemas.microsoft.com/office/powerpoint/2010/main" val="331231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rs_06333_9 IR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112888"/>
            <a:ext cx="6604000" cy="660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B97D11-454E-B746-9EFE-18FDC2A2C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56" y="1115147"/>
            <a:ext cx="4642339" cy="45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85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CM = 14.2°</a:t>
            </a:r>
          </a:p>
          <a:p>
            <a:pPr algn="ctr"/>
            <a:endParaRPr lang="en-US" dirty="0"/>
          </a:p>
        </p:txBody>
      </p:sp>
      <p:pic>
        <p:nvPicPr>
          <p:cNvPr id="4" name="Picture 3" descr="Mars_IR_RGB 02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161" y="1157111"/>
            <a:ext cx="10211157" cy="3713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2F583-B6F6-4649-9254-873A499728BF}"/>
              </a:ext>
            </a:extLst>
          </p:cNvPr>
          <p:cNvSpPr txBox="1"/>
          <p:nvPr/>
        </p:nvSpPr>
        <p:spPr>
          <a:xfrm>
            <a:off x="233916" y="148856"/>
            <a:ext cx="8654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next evening the seeing was not quite so good, but we got this image showing features a bit further east: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EB7CA-531A-FA42-939F-16FE7D86080C}"/>
              </a:ext>
            </a:extLst>
          </p:cNvPr>
          <p:cNvSpPr txBox="1"/>
          <p:nvPr/>
        </p:nvSpPr>
        <p:spPr>
          <a:xfrm>
            <a:off x="505046" y="5915578"/>
            <a:ext cx="813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further imaging opportunities at MacGregor, clouds prevailed with occasional clearings, lots of visitors wanting to look through the big </a:t>
            </a:r>
            <a:r>
              <a:rPr lang="en-US" dirty="0" err="1"/>
              <a:t>Schupmann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9452-4838-084E-8379-4344C03B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When I returned home from </a:t>
            </a:r>
            <a:r>
              <a:rPr lang="en-US" sz="3200" dirty="0" err="1"/>
              <a:t>Stellafane</a:t>
            </a:r>
            <a:r>
              <a:rPr lang="en-US" sz="3200" dirty="0"/>
              <a:t>, I continued to use the 850 nm long pass filter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00C3A9-DB1F-D544-B3E8-FEBBB8BE2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0" y="1475692"/>
            <a:ext cx="603250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4B144-003C-0548-9362-5F5F0CCDE0BF}"/>
              </a:ext>
            </a:extLst>
          </p:cNvPr>
          <p:cNvSpPr txBox="1"/>
          <p:nvPr/>
        </p:nvSpPr>
        <p:spPr>
          <a:xfrm>
            <a:off x="457200" y="5762847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Although the dust storm was still in full blast, the view on August 16 at home with my 7.25” </a:t>
            </a:r>
            <a:r>
              <a:rPr lang="en-US" dirty="0" err="1"/>
              <a:t>Schupmann</a:t>
            </a:r>
            <a:r>
              <a:rPr lang="en-US" dirty="0"/>
              <a:t> showed a fine view of </a:t>
            </a:r>
            <a:r>
              <a:rPr lang="en-US" dirty="0" err="1"/>
              <a:t>Syrtis</a:t>
            </a:r>
            <a:r>
              <a:rPr lang="en-US" dirty="0"/>
              <a:t> Major and the Hellas impact basin.</a:t>
            </a:r>
          </a:p>
          <a:p>
            <a:r>
              <a:rPr lang="en-US" dirty="0"/>
              <a:t>Note that dust has covered some of the west side of </a:t>
            </a:r>
            <a:r>
              <a:rPr lang="en-US" dirty="0" err="1"/>
              <a:t>Syrtis</a:t>
            </a:r>
            <a:r>
              <a:rPr lang="en-US" dirty="0"/>
              <a:t> Major.</a:t>
            </a:r>
          </a:p>
        </p:txBody>
      </p:sp>
    </p:spTree>
    <p:extLst>
      <p:ext uri="{BB962C8B-B14F-4D97-AF65-F5344CB8AC3E}">
        <p14:creationId xmlns:p14="http://schemas.microsoft.com/office/powerpoint/2010/main" val="1093695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7E90-10AB-2F44-94D2-8F922517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03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On August 24, seeing was pretty good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8CFB62-DC61-C045-8642-D7E6F75C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66" y="1600200"/>
            <a:ext cx="6970467" cy="4525963"/>
          </a:xfrm>
        </p:spPr>
      </p:pic>
    </p:spTree>
    <p:extLst>
      <p:ext uri="{BB962C8B-B14F-4D97-AF65-F5344CB8AC3E}">
        <p14:creationId xmlns:p14="http://schemas.microsoft.com/office/powerpoint/2010/main" val="315564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1AF1-CBD9-6847-A127-FBF8E1B9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Movement of dust storm fronts and unexpected visibility of Gale Crater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F33554-D696-5A43-8C51-058C2F2FC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1685131"/>
            <a:ext cx="5613400" cy="4356100"/>
          </a:xfrm>
        </p:spPr>
      </p:pic>
    </p:spTree>
    <p:extLst>
      <p:ext uri="{BB962C8B-B14F-4D97-AF65-F5344CB8AC3E}">
        <p14:creationId xmlns:p14="http://schemas.microsoft.com/office/powerpoint/2010/main" val="269297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A96F-F75A-F64A-A75A-BB5D5F0F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Two days later, movement of the storm fronts becomes apparent.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6C0745-1683-5146-8519-8B8376798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15724"/>
            <a:ext cx="3394472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06290-ABAB-F048-8A51-AD478CAEF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05" y="2476355"/>
            <a:ext cx="1752600" cy="148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4B4A37-DF97-2947-91A4-6E7A9B77CCC4}"/>
              </a:ext>
            </a:extLst>
          </p:cNvPr>
          <p:cNvSpPr txBox="1"/>
          <p:nvPr/>
        </p:nvSpPr>
        <p:spPr>
          <a:xfrm>
            <a:off x="5780604" y="4595797"/>
            <a:ext cx="2162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Animated GIF from images of Aug 24 and 26</a:t>
            </a:r>
          </a:p>
          <a:p>
            <a:r>
              <a:rPr lang="en-US" dirty="0"/>
              <a:t>Movement is about 70 miles per day.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0037BD-1ECC-3F48-B4B1-AE89D15AEF0E}"/>
              </a:ext>
            </a:extLst>
          </p:cNvPr>
          <p:cNvCxnSpPr>
            <a:cxnSpLocks/>
          </p:cNvCxnSpPr>
          <p:nvPr/>
        </p:nvCxnSpPr>
        <p:spPr>
          <a:xfrm flipV="1">
            <a:off x="5264929" y="3325635"/>
            <a:ext cx="1010094" cy="659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BF3E43-7A87-4B45-935A-7993857F3766}"/>
              </a:ext>
            </a:extLst>
          </p:cNvPr>
          <p:cNvSpPr/>
          <p:nvPr/>
        </p:nvSpPr>
        <p:spPr>
          <a:xfrm>
            <a:off x="0" y="19682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Storm_exclamation.mp3">
            <a:hlinkClick r:id="" action="ppaction://media"/>
            <a:extLst>
              <a:ext uri="{FF2B5EF4-FFF2-40B4-BE49-F238E27FC236}">
                <a16:creationId xmlns:a16="http://schemas.microsoft.com/office/drawing/2014/main" id="{5E3D4F7E-754E-4E46-94EB-9918CEA19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E2E2DB-08B7-2443-8F84-A4AD059C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0D3029-2D53-1F44-91AE-E450608EF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35"/>
            <a:ext cx="8229600" cy="397183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CA5CC-E7A5-DA48-B042-AED3CF99F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9" y="396913"/>
            <a:ext cx="9144000" cy="4381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65682-0E18-3146-B417-464D239DB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9" y="381013"/>
            <a:ext cx="9144000" cy="43863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AFA887-F116-1341-B0E1-2B5AC82AD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9" y="394579"/>
            <a:ext cx="9144000" cy="43762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5ABE8-D88E-8D4E-B29B-937184816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6" y="378667"/>
            <a:ext cx="9144000" cy="4395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370A85-7026-D448-B2A6-1BB88A7AEF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9" y="381185"/>
            <a:ext cx="9144000" cy="43912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CED762-8292-F244-85C6-F025399B1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9" y="389485"/>
            <a:ext cx="9144000" cy="43665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16A493-2EFF-4943-BA51-2A40862F59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9" y="389179"/>
            <a:ext cx="9144000" cy="44057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9C1AE6-26B0-724D-BEAF-F3B3DB24E3DF}"/>
              </a:ext>
            </a:extLst>
          </p:cNvPr>
          <p:cNvSpPr/>
          <p:nvPr/>
        </p:nvSpPr>
        <p:spPr>
          <a:xfrm>
            <a:off x="-74431" y="19682"/>
            <a:ext cx="928485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CBA49-9AEE-A640-8F43-2EAF2C0291D8}"/>
              </a:ext>
            </a:extLst>
          </p:cNvPr>
          <p:cNvSpPr txBox="1"/>
          <p:nvPr/>
        </p:nvSpPr>
        <p:spPr>
          <a:xfrm>
            <a:off x="320287" y="4830749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Imagine being in the path of such a storm front!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9A2C3-C5E4-5D46-99A5-AE2EC19E0D2F}"/>
              </a:ext>
            </a:extLst>
          </p:cNvPr>
          <p:cNvSpPr txBox="1"/>
          <p:nvPr/>
        </p:nvSpPr>
        <p:spPr>
          <a:xfrm>
            <a:off x="383630" y="5320553"/>
            <a:ext cx="8495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you would be in no danger of blowing away, at 5 mm atmospheric pressure, hurricane force winds would feel like a gentle breeze.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944BA-458C-CE40-BBBF-D1F45E161492}"/>
              </a:ext>
            </a:extLst>
          </p:cNvPr>
          <p:cNvSpPr txBox="1"/>
          <p:nvPr/>
        </p:nvSpPr>
        <p:spPr>
          <a:xfrm>
            <a:off x="292394" y="5604709"/>
            <a:ext cx="8495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Microwaves generated from electrical discharge have been observed during</a:t>
            </a:r>
          </a:p>
          <a:p>
            <a:pPr algn="ctr"/>
            <a:r>
              <a:rPr lang="en-US" sz="2000" dirty="0"/>
              <a:t>a dust storm on Mars by researchers at AOSS </a:t>
            </a:r>
            <a:r>
              <a:rPr lang="en-US" sz="1600" dirty="0"/>
              <a:t>(Atmospheric, Oceanic &amp; Space Science).</a:t>
            </a:r>
            <a:endParaRPr lang="en-US" sz="2000" dirty="0"/>
          </a:p>
          <a:p>
            <a:pPr algn="ctr"/>
            <a:r>
              <a:rPr lang="en-US" sz="2000" dirty="0"/>
              <a:t>Nobody has heard the thunder though.  Maybe </a:t>
            </a:r>
            <a:r>
              <a:rPr lang="en-US" sz="2000" dirty="0" err="1"/>
              <a:t>InSight</a:t>
            </a:r>
            <a:r>
              <a:rPr lang="en-US" sz="2000" dirty="0"/>
              <a:t> will hear some…</a:t>
            </a:r>
          </a:p>
        </p:txBody>
      </p:sp>
    </p:spTree>
    <p:extLst>
      <p:ext uri="{BB962C8B-B14F-4D97-AF65-F5344CB8AC3E}">
        <p14:creationId xmlns:p14="http://schemas.microsoft.com/office/powerpoint/2010/main" val="15213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328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7" grpId="0"/>
      <p:bldP spid="1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2ECD3B-795A-734F-B57C-05800BD188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1AF36-9C92-EA4F-8372-293957A5F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7" y="1070969"/>
            <a:ext cx="3432735" cy="45259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6942C-95C1-8345-A975-517B0CA00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33450"/>
            <a:ext cx="4279900" cy="4991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621F7C-1640-C94A-B97C-39C21438A173}"/>
              </a:ext>
            </a:extLst>
          </p:cNvPr>
          <p:cNvSpPr/>
          <p:nvPr/>
        </p:nvSpPr>
        <p:spPr>
          <a:xfrm>
            <a:off x="4451420" y="933450"/>
            <a:ext cx="492369" cy="1257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5D632-5A8E-3A4B-83EB-09EBAFAD0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3570"/>
            <a:ext cx="9144000" cy="67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E945-388B-064C-9400-CADC90A0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bit of clearing early in September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AFF57C-C4CF-174A-BE25-3BE8218EE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63" y="1671597"/>
            <a:ext cx="6270171" cy="4397262"/>
          </a:xfrm>
        </p:spPr>
      </p:pic>
    </p:spTree>
    <p:extLst>
      <p:ext uri="{BB962C8B-B14F-4D97-AF65-F5344CB8AC3E}">
        <p14:creationId xmlns:p14="http://schemas.microsoft.com/office/powerpoint/2010/main" val="856874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87FB3-E7BA-E442-A53E-2A82B56ECB0F}"/>
              </a:ext>
            </a:extLst>
          </p:cNvPr>
          <p:cNvSpPr/>
          <p:nvPr/>
        </p:nvSpPr>
        <p:spPr>
          <a:xfrm>
            <a:off x="0" y="10048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503AC9-F9BA-D24F-A949-F5F680284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44" y="1343796"/>
            <a:ext cx="5981311" cy="49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9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21C9D-DC21-C349-BC21-8294A6AB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23" y="1339171"/>
            <a:ext cx="9369968" cy="45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6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5D2C-4B65-8C45-9AC7-712A43A9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12" y="99849"/>
            <a:ext cx="8923283" cy="1739312"/>
          </a:xfrm>
        </p:spPr>
        <p:txBody>
          <a:bodyPr>
            <a:normAutofit fontScale="90000"/>
          </a:bodyPr>
          <a:lstStyle/>
          <a:p>
            <a:r>
              <a:rPr lang="en-US" dirty="0"/>
              <a:t>Olympus Mons Through the Dust</a:t>
            </a:r>
            <a:br>
              <a:rPr lang="en-US" dirty="0"/>
            </a:br>
            <a:r>
              <a:rPr lang="en-US" sz="2700" dirty="0"/>
              <a:t>Although the surface is still mostly obscured, by October 4 the summit of Olympus Mons can be seen above the thinning dust storm.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1A082-F306-AB48-AB56-DA6CA987F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161"/>
            <a:ext cx="9144000" cy="238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327AE-1925-774D-B3C6-3C901C139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72" y="4395951"/>
            <a:ext cx="2438400" cy="236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602EC7-D1CB-D94E-9BBE-F14F4866F45C}"/>
              </a:ext>
            </a:extLst>
          </p:cNvPr>
          <p:cNvSpPr txBox="1"/>
          <p:nvPr/>
        </p:nvSpPr>
        <p:spPr>
          <a:xfrm>
            <a:off x="4114800" y="515269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volcan</a:t>
            </a:r>
            <a:r>
              <a:rPr lang="en-US" b="1" dirty="0"/>
              <a:t>o has a height</a:t>
            </a:r>
            <a:r>
              <a:rPr lang="en-US" dirty="0"/>
              <a:t> of nearly 22 km </a:t>
            </a:r>
          </a:p>
          <a:p>
            <a:r>
              <a:rPr lang="en-US" dirty="0"/>
              <a:t>                      (13.6 mi or 72,000 ft)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174BA-EDA3-094B-9A57-3BB490176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8590"/>
            <a:ext cx="5486400" cy="46990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0A91F3B-9295-414E-9C2D-91D2D5356A37}"/>
              </a:ext>
            </a:extLst>
          </p:cNvPr>
          <p:cNvSpPr/>
          <p:nvPr/>
        </p:nvSpPr>
        <p:spPr>
          <a:xfrm rot="19461058">
            <a:off x="4845269" y="4055814"/>
            <a:ext cx="567559" cy="1758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B5E572-2322-E94D-869A-3ECCE843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02" y="1022919"/>
            <a:ext cx="7451309" cy="47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23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7419-53A3-4041-BA1A-C8F736F3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055C3-0208-D242-8F8B-B672C048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25" y="1731324"/>
            <a:ext cx="32893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2996A-AC69-9D43-A732-05EFF47DA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77" y="1731323"/>
            <a:ext cx="3390798" cy="4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4795-EAA4-EC42-9B14-7456CD602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image.jimcdn.com/app/cms/image/transf/dimension=277x1024:format=jpg/path/s07f04f9a570d6498/image/i96e424b31172b1e4/version/1540949283/image.jpg">
            <a:extLst>
              <a:ext uri="{FF2B5EF4-FFF2-40B4-BE49-F238E27FC236}">
                <a16:creationId xmlns:a16="http://schemas.microsoft.com/office/drawing/2014/main" id="{EF93EF67-5FF3-7A4A-8958-A0468B382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" y="1999621"/>
            <a:ext cx="3161081" cy="38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age.jimcdn.com/app/cms/image/transf/dimension=607x10000:format=png/path/s07f04f9a570d6498/image/iaca503654ddc10fd/version/1541091275/image.png">
            <a:extLst>
              <a:ext uri="{FF2B5EF4-FFF2-40B4-BE49-F238E27FC236}">
                <a16:creationId xmlns:a16="http://schemas.microsoft.com/office/drawing/2014/main" id="{35E4B2FB-B4C4-784C-B3E5-DED7A6236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72" y="1768509"/>
            <a:ext cx="5747451" cy="49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41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44436-D14E-AD47-963E-703AB9D1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134"/>
            <a:ext cx="9144000" cy="6320866"/>
          </a:xfrm>
        </p:spPr>
      </p:pic>
    </p:spTree>
    <p:extLst>
      <p:ext uri="{BB962C8B-B14F-4D97-AF65-F5344CB8AC3E}">
        <p14:creationId xmlns:p14="http://schemas.microsoft.com/office/powerpoint/2010/main" val="3844240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35BA-7391-024A-92B7-EF7E2978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Clearing continues…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4363A-CACE-4546-8C65-318D5F01C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7" y="1600200"/>
            <a:ext cx="5156398" cy="45259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04136-56AE-5A47-98CC-61315B956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57" y="1600200"/>
            <a:ext cx="2935520" cy="3574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080A9-9CF4-204C-A5B5-74E376ADE508}"/>
              </a:ext>
            </a:extLst>
          </p:cNvPr>
          <p:cNvSpPr txBox="1"/>
          <p:nvPr/>
        </p:nvSpPr>
        <p:spPr>
          <a:xfrm>
            <a:off x="3048000" y="3310756"/>
            <a:ext cx="54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11”</a:t>
            </a:r>
          </a:p>
        </p:txBody>
      </p:sp>
    </p:spTree>
    <p:extLst>
      <p:ext uri="{BB962C8B-B14F-4D97-AF65-F5344CB8AC3E}">
        <p14:creationId xmlns:p14="http://schemas.microsoft.com/office/powerpoint/2010/main" val="39435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9460-2BC5-3F46-B136-D9D639C3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rest of the Opposition</a:t>
            </a:r>
            <a:br>
              <a:rPr lang="en-US" sz="3600" dirty="0"/>
            </a:br>
            <a:r>
              <a:rPr lang="en-US" sz="3600" dirty="0"/>
              <a:t>Until I lost Mars in the Evening Twilight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23EE-23B6-F94D-A84A-712029580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934"/>
            <a:ext cx="9144000" cy="50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1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9E39B-E8D1-0D49-9DB3-7EBCF9715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39" y="457200"/>
            <a:ext cx="4397461" cy="6257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3347F4-D4D7-7B44-80D5-55A6B361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255" y="117268"/>
            <a:ext cx="2275490" cy="313656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EE9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CPC-1100EdgeHD</a:t>
            </a:r>
          </a:p>
        </p:txBody>
      </p:sp>
    </p:spTree>
    <p:extLst>
      <p:ext uri="{BB962C8B-B14F-4D97-AF65-F5344CB8AC3E}">
        <p14:creationId xmlns:p14="http://schemas.microsoft.com/office/powerpoint/2010/main" val="2897705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94E80-904B-0F4E-8F93-4CEF8BBD9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6897"/>
          </a:xfrm>
        </p:spPr>
        <p:txBody>
          <a:bodyPr>
            <a:normAutofit/>
          </a:bodyPr>
          <a:lstStyle/>
          <a:p>
            <a:r>
              <a:rPr lang="en-US" sz="3600" dirty="0"/>
              <a:t>Other interesting NIR Applications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9705DC-78C5-9843-A27A-D8D9BEDB1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384"/>
            <a:ext cx="9144000" cy="20425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5287C8-6CE1-5843-92DE-B4B93BBAE176}"/>
              </a:ext>
            </a:extLst>
          </p:cNvPr>
          <p:cNvSpPr/>
          <p:nvPr/>
        </p:nvSpPr>
        <p:spPr>
          <a:xfrm>
            <a:off x="2554014" y="1471448"/>
            <a:ext cx="2154620" cy="2127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9D39F-E2D8-8643-9843-42FC807479DB}"/>
              </a:ext>
            </a:extLst>
          </p:cNvPr>
          <p:cNvSpPr/>
          <p:nvPr/>
        </p:nvSpPr>
        <p:spPr>
          <a:xfrm>
            <a:off x="4572000" y="1471448"/>
            <a:ext cx="2154620" cy="2127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AF5A91-B91D-0948-AF04-FE0FEFCB3593}"/>
              </a:ext>
            </a:extLst>
          </p:cNvPr>
          <p:cNvSpPr/>
          <p:nvPr/>
        </p:nvSpPr>
        <p:spPr>
          <a:xfrm>
            <a:off x="6726620" y="1471448"/>
            <a:ext cx="2417380" cy="2127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40E86FD-4E6E-964B-8CCE-4887FFF2B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4" y="3972654"/>
            <a:ext cx="6589986" cy="26909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D357D2-7D76-F046-B1A2-4C42A8A67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7" y="3548233"/>
            <a:ext cx="7120760" cy="311533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513566-1105-6A41-88EB-7336F9F60C24}"/>
              </a:ext>
            </a:extLst>
          </p:cNvPr>
          <p:cNvCxnSpPr/>
          <p:nvPr/>
        </p:nvCxnSpPr>
        <p:spPr>
          <a:xfrm>
            <a:off x="2170381" y="1881352"/>
            <a:ext cx="0" cy="872358"/>
          </a:xfrm>
          <a:prstGeom prst="straightConnector1">
            <a:avLst/>
          </a:prstGeom>
          <a:ln w="3492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219A6F-97A0-444D-88E2-B71C3288FF3C}"/>
              </a:ext>
            </a:extLst>
          </p:cNvPr>
          <p:cNvSpPr txBox="1"/>
          <p:nvPr/>
        </p:nvSpPr>
        <p:spPr>
          <a:xfrm>
            <a:off x="1923391" y="2144110"/>
            <a:ext cx="488728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3.5”</a:t>
            </a:r>
          </a:p>
        </p:txBody>
      </p:sp>
    </p:spTree>
    <p:extLst>
      <p:ext uri="{BB962C8B-B14F-4D97-AF65-F5344CB8AC3E}">
        <p14:creationId xmlns:p14="http://schemas.microsoft.com/office/powerpoint/2010/main" val="35891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76EF-ACB9-3349-A357-38D42D37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6270"/>
            <a:ext cx="82296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39619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FCE69-E065-F848-88E4-B2896421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EB659-0FDD-3A44-9AD5-1CDDE346A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73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353D96-3971-AC4A-B5D4-A787B136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26" y="302342"/>
            <a:ext cx="4271132" cy="625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808F37-BA5F-1042-8EA6-BAF64E8D32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F2A64-B41B-C94F-AFD7-D8841D9B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71" y="0"/>
            <a:ext cx="486529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19095E-D5A3-0942-A1B2-CA7373E84EFF}"/>
              </a:ext>
            </a:extLst>
          </p:cNvPr>
          <p:cNvSpPr/>
          <p:nvPr/>
        </p:nvSpPr>
        <p:spPr>
          <a:xfrm>
            <a:off x="2458477" y="6858000"/>
            <a:ext cx="4865298" cy="4766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403E8-0A17-924F-ACC3-012F58CADBC5}"/>
              </a:ext>
            </a:extLst>
          </p:cNvPr>
          <p:cNvSpPr/>
          <p:nvPr/>
        </p:nvSpPr>
        <p:spPr>
          <a:xfrm>
            <a:off x="2030431" y="6390293"/>
            <a:ext cx="5452935" cy="714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BE449-24FC-A04A-B324-E63440CCCB73}"/>
              </a:ext>
            </a:extLst>
          </p:cNvPr>
          <p:cNvSpPr/>
          <p:nvPr/>
        </p:nvSpPr>
        <p:spPr>
          <a:xfrm>
            <a:off x="6148552" y="4876800"/>
            <a:ext cx="965017" cy="199697"/>
          </a:xfrm>
          <a:prstGeom prst="rect">
            <a:avLst/>
          </a:prstGeom>
          <a:solidFill>
            <a:srgbClr val="C9CAC4"/>
          </a:solidFill>
          <a:ln>
            <a:solidFill>
              <a:srgbClr val="C9C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9FDA9-6E68-7B4F-BBBA-F73D8A434D96}"/>
              </a:ext>
            </a:extLst>
          </p:cNvPr>
          <p:cNvSpPr/>
          <p:nvPr/>
        </p:nvSpPr>
        <p:spPr>
          <a:xfrm>
            <a:off x="7071529" y="3920359"/>
            <a:ext cx="548472" cy="1923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9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48B1-CB7D-E046-A678-83AD5613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932"/>
            <a:ext cx="8229600" cy="783021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Cameras and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727F6-91AD-E44F-8E29-8CBC0BA66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7" y="1291020"/>
            <a:ext cx="8229600" cy="1712810"/>
          </a:xfrm>
        </p:spPr>
        <p:txBody>
          <a:bodyPr>
            <a:normAutofit/>
          </a:bodyPr>
          <a:lstStyle/>
          <a:p>
            <a:r>
              <a:rPr lang="en-US" sz="2000" dirty="0"/>
              <a:t>CCD Webcams</a:t>
            </a:r>
            <a:endParaRPr lang="en-US" sz="1800" dirty="0"/>
          </a:p>
          <a:p>
            <a:pPr lvl="1"/>
            <a:r>
              <a:rPr lang="en-US" sz="1600" dirty="0"/>
              <a:t>Philips </a:t>
            </a:r>
            <a:r>
              <a:rPr lang="en-US" sz="1600" dirty="0" err="1"/>
              <a:t>ToUcam</a:t>
            </a:r>
            <a:endParaRPr lang="en-US" sz="1600" dirty="0"/>
          </a:p>
          <a:p>
            <a:pPr lvl="1"/>
            <a:r>
              <a:rPr lang="en-US" sz="1600" dirty="0"/>
              <a:t>Various Industrial Strength Webcams made by The Imaging Source, Point Grey, </a:t>
            </a:r>
            <a:r>
              <a:rPr lang="en-US" sz="1600" dirty="0" err="1"/>
              <a:t>etc</a:t>
            </a:r>
            <a:endParaRPr lang="en-US" sz="1600" dirty="0"/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665E6-5BB8-EC4E-BD76-76EA04056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29" y="1073734"/>
            <a:ext cx="1225314" cy="114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02BBF-6D3D-F148-8AC7-797117BFA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72" y="2707627"/>
            <a:ext cx="1225314" cy="1146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A06D4A-DABC-384F-8F54-40932B8C7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20" y="1069579"/>
            <a:ext cx="1479760" cy="11135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4CCB33-B084-DF44-94FB-396034A48B9A}"/>
              </a:ext>
            </a:extLst>
          </p:cNvPr>
          <p:cNvSpPr txBox="1">
            <a:spLocks/>
          </p:cNvSpPr>
          <p:nvPr/>
        </p:nvSpPr>
        <p:spPr>
          <a:xfrm>
            <a:off x="362607" y="2672832"/>
            <a:ext cx="8229600" cy="1341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CMOS Webcams</a:t>
            </a:r>
          </a:p>
          <a:p>
            <a:pPr lvl="1"/>
            <a:r>
              <a:rPr lang="en-US" sz="1600" dirty="0"/>
              <a:t>ZWO including ASI120MC, ASI224MC, ASI290MM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1B2FEE-EF04-FF40-9B6E-4C9E490B7A29}"/>
              </a:ext>
            </a:extLst>
          </p:cNvPr>
          <p:cNvSpPr txBox="1">
            <a:spLocks/>
          </p:cNvSpPr>
          <p:nvPr/>
        </p:nvSpPr>
        <p:spPr>
          <a:xfrm>
            <a:off x="362607" y="4014480"/>
            <a:ext cx="8229600" cy="2559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Image Capture Software --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 .</a:t>
            </a:r>
            <a:r>
              <a:rPr lang="en-US" sz="1400" dirty="0" err="1">
                <a:sym typeface="Wingdings" pitchFamily="2" charset="2"/>
              </a:rPr>
              <a:t>avi</a:t>
            </a:r>
            <a:r>
              <a:rPr lang="en-US" sz="1400" dirty="0">
                <a:sym typeface="Wingdings" pitchFamily="2" charset="2"/>
              </a:rPr>
              <a:t> video files of several thousand frames</a:t>
            </a:r>
            <a:endParaRPr lang="en-US" sz="2000" dirty="0"/>
          </a:p>
          <a:p>
            <a:pPr lvl="1"/>
            <a:r>
              <a:rPr lang="en-US" sz="1400" dirty="0"/>
              <a:t>Philips Driver, IC Capture</a:t>
            </a:r>
            <a:r>
              <a:rPr lang="en-US" sz="1400" b="1" dirty="0"/>
              <a:t>, </a:t>
            </a:r>
            <a:r>
              <a:rPr lang="en-US" sz="1400" b="1" dirty="0" err="1"/>
              <a:t>Firecapture</a:t>
            </a:r>
            <a:r>
              <a:rPr lang="en-US" sz="1400" dirty="0"/>
              <a:t>, ASICAP</a:t>
            </a:r>
          </a:p>
          <a:p>
            <a:r>
              <a:rPr lang="en-US" sz="1800" dirty="0"/>
              <a:t>Sorting, aligning and stacking </a:t>
            </a:r>
            <a:r>
              <a:rPr lang="en-US" sz="2100" dirty="0"/>
              <a:t>--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 </a:t>
            </a:r>
            <a:r>
              <a:rPr lang="en-US" sz="1400" dirty="0">
                <a:sym typeface="Wingdings" pitchFamily="2" charset="2"/>
              </a:rPr>
              <a:t>creates single frame image with greatly improved s/n</a:t>
            </a:r>
            <a:endParaRPr lang="en-US" sz="1900" dirty="0"/>
          </a:p>
          <a:p>
            <a:pPr marL="457200" lvl="1" indent="0">
              <a:buNone/>
            </a:pPr>
            <a:r>
              <a:rPr lang="en-US" sz="1800" dirty="0"/>
              <a:t>-    </a:t>
            </a:r>
            <a:r>
              <a:rPr lang="en-US" sz="1400" b="1" dirty="0" err="1"/>
              <a:t>Registax</a:t>
            </a:r>
            <a:r>
              <a:rPr lang="en-US" sz="1400" b="1" dirty="0"/>
              <a:t>, </a:t>
            </a:r>
            <a:r>
              <a:rPr lang="en-US" sz="1400" b="1" dirty="0" err="1"/>
              <a:t>Autostakkert</a:t>
            </a:r>
            <a:r>
              <a:rPr lang="en-US" sz="1400" b="1" dirty="0"/>
              <a:t>, </a:t>
            </a:r>
            <a:r>
              <a:rPr lang="en-US" sz="1400" b="1" dirty="0" err="1"/>
              <a:t>WinJUPOS</a:t>
            </a:r>
            <a:endParaRPr lang="en-US" sz="1400" b="1" dirty="0"/>
          </a:p>
          <a:p>
            <a:r>
              <a:rPr lang="en-US" sz="1800" dirty="0"/>
              <a:t>Editing and composing --</a:t>
            </a:r>
            <a:r>
              <a:rPr lang="en-US" sz="1300" dirty="0">
                <a:sym typeface="Wingdings" pitchFamily="2" charset="2"/>
              </a:rPr>
              <a:t>  </a:t>
            </a:r>
            <a:r>
              <a:rPr lang="en-US" sz="1500" dirty="0">
                <a:sym typeface="Wingdings" pitchFamily="2" charset="2"/>
              </a:rPr>
              <a:t>annotated images, animated GIFs</a:t>
            </a:r>
            <a:endParaRPr lang="en-US" sz="1800" dirty="0"/>
          </a:p>
          <a:p>
            <a:pPr lvl="1"/>
            <a:r>
              <a:rPr lang="en-US" sz="1400" dirty="0"/>
              <a:t>Photoshop Elements, GIMP</a:t>
            </a:r>
          </a:p>
        </p:txBody>
      </p:sp>
    </p:spTree>
    <p:extLst>
      <p:ext uri="{BB962C8B-B14F-4D97-AF65-F5344CB8AC3E}">
        <p14:creationId xmlns:p14="http://schemas.microsoft.com/office/powerpoint/2010/main" val="2122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62F0-3B40-A040-9FFB-006C24CC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690"/>
            <a:ext cx="8229600" cy="1143000"/>
          </a:xfrm>
        </p:spPr>
        <p:txBody>
          <a:bodyPr/>
          <a:lstStyle/>
          <a:p>
            <a:r>
              <a:rPr lang="en-US" dirty="0"/>
              <a:t>Mars Opposition,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3E3B-03B6-1A47-958D-E0A176DF6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got a late start imaging Mars this year.</a:t>
            </a:r>
          </a:p>
          <a:p>
            <a:r>
              <a:rPr lang="en-US" dirty="0"/>
              <a:t>Early in the opposition, the view of Mars from my observatory was obstructed by trees on my eastern horizon.</a:t>
            </a:r>
          </a:p>
          <a:p>
            <a:r>
              <a:rPr lang="en-US" dirty="0"/>
              <a:t>I got my first image on June 12, a month and a half before opposition.</a:t>
            </a:r>
          </a:p>
        </p:txBody>
      </p:sp>
    </p:spTree>
    <p:extLst>
      <p:ext uri="{BB962C8B-B14F-4D97-AF65-F5344CB8AC3E}">
        <p14:creationId xmlns:p14="http://schemas.microsoft.com/office/powerpoint/2010/main" val="336283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1CDD-E008-8549-82D1-1B1EA1F7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 was disappointing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43EDC7-B6CB-0E4E-9EC2-4138DF5A5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2176905872"/>
      </p:ext>
    </p:extLst>
  </p:cSld>
  <p:clrMapOvr>
    <a:masterClrMapping/>
  </p:clrMapOvr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5442</TotalTime>
  <Words>1067</Words>
  <Application>Microsoft Macintosh PowerPoint</Application>
  <PresentationFormat>On-screen Show (4:3)</PresentationFormat>
  <Paragraphs>152</Paragraphs>
  <Slides>42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Corbel</vt:lpstr>
      <vt:lpstr>Twilight</vt:lpstr>
      <vt:lpstr>MARS Through the Dust Storm</vt:lpstr>
      <vt:lpstr>Telescopes used for Mars Imaging in this Study</vt:lpstr>
      <vt:lpstr>PowerPoint Presentation</vt:lpstr>
      <vt:lpstr>The CPC-1100EdgeHD</vt:lpstr>
      <vt:lpstr>PowerPoint Presentation</vt:lpstr>
      <vt:lpstr>PowerPoint Presentation</vt:lpstr>
      <vt:lpstr>Cameras and Software</vt:lpstr>
      <vt:lpstr>Mars Opposition, 2018</vt:lpstr>
      <vt:lpstr>The view was disappointing</vt:lpstr>
      <vt:lpstr>This was in stark contrast to the clear views of the surface in the last opposition in 2016</vt:lpstr>
      <vt:lpstr>The disappointment continued through June 29, by that time the global dust storm of 2018 was in full swing and Mars was nearly featureless in visible light. </vt:lpstr>
      <vt:lpstr>An animated GIF obtained the next day shows tantalizing glimpses of the South Polar Cap and vague indications of low albedo surface features.</vt:lpstr>
      <vt:lpstr>PowerPoint Presentation</vt:lpstr>
      <vt:lpstr>How does this lead to disapointment?</vt:lpstr>
      <vt:lpstr>It doesn’t always happen:               In 2003 we got lucky, no global dust storm</vt:lpstr>
      <vt:lpstr>What to do?</vt:lpstr>
      <vt:lpstr>How about Infrared?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I returned home from Stellafane, I continued to use the 850 nm long pass filter </vt:lpstr>
      <vt:lpstr>On August 24, seeing was pretty good</vt:lpstr>
      <vt:lpstr>Movement of dust storm fronts and unexpected visibility of Gale Crater</vt:lpstr>
      <vt:lpstr>Two days later, movement of the storm fronts becomes apparent.</vt:lpstr>
      <vt:lpstr>PowerPoint Presentation</vt:lpstr>
      <vt:lpstr>PowerPoint Presentation</vt:lpstr>
      <vt:lpstr>A bit of clearing early in September</vt:lpstr>
      <vt:lpstr>PowerPoint Presentation</vt:lpstr>
      <vt:lpstr>PowerPoint Presentation</vt:lpstr>
      <vt:lpstr>Olympus Mons Through the Dust Although the surface is still mostly obscured, by October 4 the summit of Olympus Mons can be seen above the thinning dust storm.</vt:lpstr>
      <vt:lpstr>PowerPoint Presentation</vt:lpstr>
      <vt:lpstr>PowerPoint Presentation</vt:lpstr>
      <vt:lpstr>PowerPoint Presentation</vt:lpstr>
      <vt:lpstr>PowerPoint Presentation</vt:lpstr>
      <vt:lpstr>Clearing continues…</vt:lpstr>
      <vt:lpstr>The rest of the Opposition Until I lost Mars in the Evening Twilight</vt:lpstr>
      <vt:lpstr>Other interesting NIR Applications</vt:lpstr>
      <vt:lpstr>Questions?</vt:lpstr>
      <vt:lpstr>PowerPoint Presentation</vt:lpstr>
    </vt:vector>
  </TitlesOfParts>
  <Company>Perrineville Observatory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Through the Dust Storm</dc:title>
  <dc:creator>Clif Ashcraft</dc:creator>
  <cp:lastModifiedBy>ARNOLD ASHCRAFT</cp:lastModifiedBy>
  <cp:revision>91</cp:revision>
  <dcterms:created xsi:type="dcterms:W3CDTF">2018-08-06T20:43:03Z</dcterms:created>
  <dcterms:modified xsi:type="dcterms:W3CDTF">2019-06-28T16:48:14Z</dcterms:modified>
</cp:coreProperties>
</file>